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91" r:id="rId2"/>
    <p:sldId id="304" r:id="rId3"/>
    <p:sldId id="321" r:id="rId4"/>
    <p:sldId id="329" r:id="rId5"/>
    <p:sldId id="322" r:id="rId6"/>
    <p:sldId id="320" r:id="rId7"/>
    <p:sldId id="358" r:id="rId8"/>
    <p:sldId id="328" r:id="rId9"/>
    <p:sldId id="356" r:id="rId10"/>
    <p:sldId id="357" r:id="rId11"/>
    <p:sldId id="348" r:id="rId12"/>
    <p:sldId id="349" r:id="rId13"/>
    <p:sldId id="354" r:id="rId14"/>
    <p:sldId id="355" r:id="rId15"/>
    <p:sldId id="340" r:id="rId16"/>
    <p:sldId id="341" r:id="rId17"/>
    <p:sldId id="342" r:id="rId18"/>
    <p:sldId id="345" r:id="rId19"/>
    <p:sldId id="346" r:id="rId20"/>
    <p:sldId id="347" r:id="rId21"/>
  </p:sldIdLst>
  <p:sldSz cx="9144000" cy="6858000" type="screen4x3"/>
  <p:notesSz cx="6735763" cy="98694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40" autoAdjust="0"/>
  </p:normalViewPr>
  <p:slideViewPr>
    <p:cSldViewPr>
      <p:cViewPr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565" cy="494027"/>
          </a:xfrm>
          <a:prstGeom prst="rect">
            <a:avLst/>
          </a:prstGeom>
        </p:spPr>
        <p:txBody>
          <a:bodyPr vert="horz" lIns="90782" tIns="45391" rIns="90782" bIns="4539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4626" y="0"/>
            <a:ext cx="2919565" cy="494027"/>
          </a:xfrm>
          <a:prstGeom prst="rect">
            <a:avLst/>
          </a:prstGeom>
        </p:spPr>
        <p:txBody>
          <a:bodyPr vert="horz" lIns="90782" tIns="45391" rIns="90782" bIns="45391" rtlCol="0"/>
          <a:lstStyle>
            <a:lvl1pPr algn="r">
              <a:defRPr sz="1200"/>
            </a:lvl1pPr>
          </a:lstStyle>
          <a:p>
            <a:fld id="{2E593D0A-595A-4871-AD67-9C105CF5B878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3883"/>
            <a:ext cx="2919565" cy="494026"/>
          </a:xfrm>
          <a:prstGeom prst="rect">
            <a:avLst/>
          </a:prstGeom>
        </p:spPr>
        <p:txBody>
          <a:bodyPr vert="horz" lIns="90782" tIns="45391" rIns="90782" bIns="4539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4626" y="9373883"/>
            <a:ext cx="2919565" cy="494026"/>
          </a:xfrm>
          <a:prstGeom prst="rect">
            <a:avLst/>
          </a:prstGeom>
        </p:spPr>
        <p:txBody>
          <a:bodyPr vert="horz" lIns="90782" tIns="45391" rIns="90782" bIns="45391" rtlCol="0" anchor="b"/>
          <a:lstStyle>
            <a:lvl1pPr algn="r">
              <a:defRPr sz="1200"/>
            </a:lvl1pPr>
          </a:lstStyle>
          <a:p>
            <a:fld id="{1A36F431-B784-469C-8477-A03677398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5959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3474"/>
          </a:xfrm>
          <a:prstGeom prst="rect">
            <a:avLst/>
          </a:prstGeom>
        </p:spPr>
        <p:txBody>
          <a:bodyPr vert="horz" lIns="92506" tIns="46254" rIns="92506" bIns="4625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5" y="0"/>
            <a:ext cx="2918830" cy="493474"/>
          </a:xfrm>
          <a:prstGeom prst="rect">
            <a:avLst/>
          </a:prstGeom>
        </p:spPr>
        <p:txBody>
          <a:bodyPr vert="horz" lIns="92506" tIns="46254" rIns="92506" bIns="46254" rtlCol="0"/>
          <a:lstStyle>
            <a:lvl1pPr algn="r">
              <a:defRPr sz="1200"/>
            </a:lvl1pPr>
          </a:lstStyle>
          <a:p>
            <a:fld id="{7374584E-FB33-48C6-83D7-1666256A8717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06" tIns="46254" rIns="92506" bIns="4625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8007"/>
            <a:ext cx="5388610" cy="4441270"/>
          </a:xfrm>
          <a:prstGeom prst="rect">
            <a:avLst/>
          </a:prstGeom>
        </p:spPr>
        <p:txBody>
          <a:bodyPr vert="horz" lIns="92506" tIns="46254" rIns="92506" bIns="4625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4302"/>
            <a:ext cx="2918830" cy="493474"/>
          </a:xfrm>
          <a:prstGeom prst="rect">
            <a:avLst/>
          </a:prstGeom>
        </p:spPr>
        <p:txBody>
          <a:bodyPr vert="horz" lIns="92506" tIns="46254" rIns="92506" bIns="4625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5" y="9374302"/>
            <a:ext cx="2918830" cy="493474"/>
          </a:xfrm>
          <a:prstGeom prst="rect">
            <a:avLst/>
          </a:prstGeom>
        </p:spPr>
        <p:txBody>
          <a:bodyPr vert="horz" lIns="92506" tIns="46254" rIns="92506" bIns="46254" rtlCol="0" anchor="b"/>
          <a:lstStyle>
            <a:lvl1pPr algn="r">
              <a:defRPr sz="1200"/>
            </a:lvl1pPr>
          </a:lstStyle>
          <a:p>
            <a:fld id="{A1CC80B0-180B-42CF-95A1-7C15EE81C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875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C80B0-180B-42CF-95A1-7C15EE81C33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C80B0-180B-42CF-95A1-7C15EE81C33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C80B0-180B-42CF-95A1-7C15EE81C337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C80B0-180B-42CF-95A1-7C15EE81C33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C80B0-180B-42CF-95A1-7C15EE81C337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C80B0-180B-42CF-95A1-7C15EE81C337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C80B0-180B-42CF-95A1-7C15EE81C337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C80B0-180B-42CF-95A1-7C15EE81C337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C80B0-180B-42CF-95A1-7C15EE81C337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C80B0-180B-42CF-95A1-7C15EE81C337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C80B0-180B-42CF-95A1-7C15EE81C337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C80B0-180B-42CF-95A1-7C15EE81C33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C80B0-180B-42CF-95A1-7C15EE81C337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C80B0-180B-42CF-95A1-7C15EE81C33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C80B0-180B-42CF-95A1-7C15EE81C337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C80B0-180B-42CF-95A1-7C15EE81C33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C80B0-180B-42CF-95A1-7C15EE81C337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C80B0-180B-42CF-95A1-7C15EE81C33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C80B0-180B-42CF-95A1-7C15EE81C337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C80B0-180B-42CF-95A1-7C15EE81C33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C8EC1-D1DD-418E-99E7-4AAF84312F34}" type="datetime1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www.solarisesys.com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50EE2-F1E5-46C5-BE40-793BDCD2C7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93352-39B7-4D8B-9FEE-106CF8758F5B}" type="datetime1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www.solarisesys.com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50EE2-F1E5-46C5-BE40-793BDCD2C7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EB342-F440-4EB8-8A30-7D3649314FC8}" type="datetime1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www.solarisesys.com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50EE2-F1E5-46C5-BE40-793BDCD2C7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ED299-DE8A-4F12-8FFE-F68845BF4F0C}" type="datetime1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www.solarisesys.com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50EE2-F1E5-46C5-BE40-793BDCD2C7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A02C3-5ED4-4CBE-882F-5256E59467D5}" type="datetime1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www.solarisesys.com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50EE2-F1E5-46C5-BE40-793BDCD2C7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1F93C-321C-4EB3-B9D0-2C2BA58B13A4}" type="datetime1">
              <a:rPr lang="en-US" smtClean="0"/>
              <a:pPr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www.solarisesys.com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50EE2-F1E5-46C5-BE40-793BDCD2C7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95C51-C463-45D7-BF20-C81E486B0914}" type="datetime1">
              <a:rPr lang="en-US" smtClean="0"/>
              <a:pPr/>
              <a:t>1/28/2015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www.solarisesys.com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50EE2-F1E5-46C5-BE40-793BDCD2C7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31EC9-898E-42A0-9AB4-E7DA755606FD}" type="datetime1">
              <a:rPr lang="en-US" smtClean="0"/>
              <a:pPr/>
              <a:t>1/28/2015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www.solarisesys.com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50EE2-F1E5-46C5-BE40-793BDCD2C7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D180C-F995-4150-B7A6-CAD813A7CE5A}" type="datetime1">
              <a:rPr lang="en-US" smtClean="0"/>
              <a:pPr/>
              <a:t>1/28/2015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www.solarisesys.com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50EE2-F1E5-46C5-BE40-793BDCD2C7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F06C8-250F-471F-9E59-A59A3E5BE951}" type="datetime1">
              <a:rPr lang="en-US" smtClean="0"/>
              <a:pPr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www.solarisesys.com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50EE2-F1E5-46C5-BE40-793BDCD2C7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D0332-8148-433F-A251-F231166AE8FE}" type="datetime1">
              <a:rPr lang="en-US" smtClean="0"/>
              <a:pPr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www.solarisesys.com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50EE2-F1E5-46C5-BE40-793BDCD2C7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0D173-955A-4D93-9BBF-2A9A8DF1BAF2}" type="datetime1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www.solarisesys.com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50EE2-F1E5-46C5-BE40-793BDCD2C7D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.jpeg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991600" y="-3464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0" y="228600"/>
            <a:ext cx="4267200" cy="2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www.solarisesys.com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F5CA-626C-45D3-A040-91F2977E1F73}" type="slidenum">
              <a:rPr lang="en-US" smtClean="0"/>
              <a:pPr/>
              <a:t>1</a:t>
            </a:fld>
            <a:endParaRPr lang="en-US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152400" y="6553200"/>
            <a:ext cx="36576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334000" y="6553200"/>
            <a:ext cx="306705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646601" y="5352871"/>
            <a:ext cx="2497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002060"/>
                </a:solidFill>
                <a:latin typeface="Century Gothic" pitchFamily="34" charset="0"/>
                <a:cs typeface="Times New Roman" pitchFamily="18" charset="0"/>
              </a:rPr>
              <a:t>Kyaw</a:t>
            </a:r>
            <a:r>
              <a:rPr lang="en-US" b="1" dirty="0" smtClean="0">
                <a:solidFill>
                  <a:srgbClr val="002060"/>
                </a:solidFill>
                <a:latin typeface="Century Gothic" pitchFamily="34" charset="0"/>
                <a:cs typeface="Times New Roman" pitchFamily="18" charset="0"/>
              </a:rPr>
              <a:t> Min </a:t>
            </a:r>
            <a:r>
              <a:rPr lang="en-US" b="1" dirty="0" err="1" smtClean="0">
                <a:solidFill>
                  <a:srgbClr val="002060"/>
                </a:solidFill>
                <a:latin typeface="Century Gothic" pitchFamily="34" charset="0"/>
                <a:cs typeface="Times New Roman" pitchFamily="18" charset="0"/>
              </a:rPr>
              <a:t>Tun</a:t>
            </a:r>
            <a:endParaRPr lang="en-US" b="1" dirty="0" smtClean="0">
              <a:solidFill>
                <a:srgbClr val="002060"/>
              </a:solidFill>
              <a:latin typeface="Century Gothic" pitchFamily="34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rgbClr val="002060"/>
                </a:solidFill>
                <a:latin typeface="Century Gothic" pitchFamily="34" charset="0"/>
                <a:cs typeface="Times New Roman" pitchFamily="18" charset="0"/>
              </a:rPr>
              <a:t>Managing Director</a:t>
            </a:r>
          </a:p>
          <a:p>
            <a:r>
              <a:rPr lang="en-US" b="1" dirty="0" err="1" smtClean="0">
                <a:solidFill>
                  <a:srgbClr val="002060"/>
                </a:solidFill>
                <a:latin typeface="Century Gothic" pitchFamily="34" charset="0"/>
                <a:cs typeface="Times New Roman" pitchFamily="18" charset="0"/>
              </a:rPr>
              <a:t>SolaRiseSys</a:t>
            </a:r>
            <a:endParaRPr lang="en-US" b="1" dirty="0" smtClean="0">
              <a:solidFill>
                <a:srgbClr val="002060"/>
              </a:solidFill>
              <a:latin typeface="Century Gothic" pitchFamily="34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rgbClr val="002060"/>
                </a:solidFill>
                <a:latin typeface="Century Gothic" pitchFamily="34" charset="0"/>
                <a:cs typeface="Times New Roman" pitchFamily="18" charset="0"/>
              </a:rPr>
              <a:t>28.1.2015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200" y="2861608"/>
            <a:ext cx="9067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The National Electrification Project Workshop on Off-Grid Electrification </a:t>
            </a:r>
          </a:p>
          <a:p>
            <a:pPr algn="ctr">
              <a:lnSpc>
                <a:spcPct val="150000"/>
              </a:lnSpc>
            </a:pPr>
            <a:r>
              <a:rPr lang="en-US" sz="20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in Myanmar</a:t>
            </a:r>
          </a:p>
          <a:p>
            <a:pPr algn="ctr">
              <a:lnSpc>
                <a:spcPct val="150000"/>
              </a:lnSpc>
            </a:pPr>
            <a:r>
              <a:rPr lang="en-US" sz="20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Grand Ball Room, </a:t>
            </a:r>
            <a:r>
              <a:rPr lang="en-US" sz="2000" b="1" dirty="0" err="1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Thingaha</a:t>
            </a:r>
            <a:r>
              <a:rPr lang="en-US" sz="20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 Hotel, Nay </a:t>
            </a:r>
            <a:r>
              <a:rPr lang="en-US" sz="2000" b="1" dirty="0" err="1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Pyi</a:t>
            </a:r>
            <a:r>
              <a:rPr lang="en-US" sz="20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 Taw</a:t>
            </a:r>
          </a:p>
          <a:p>
            <a:pPr algn="ctr">
              <a:lnSpc>
                <a:spcPct val="150000"/>
              </a:lnSpc>
            </a:pPr>
            <a:r>
              <a:rPr lang="en-US" sz="20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January 28-29, 2015 </a:t>
            </a:r>
            <a:endParaRPr lang="en-US" sz="20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entury Gothic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4724400" y="1981200"/>
            <a:ext cx="4267200" cy="2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 descr="SRS Logo(KTN).jpg"/>
          <p:cNvPicPr>
            <a:picLocks noChangeAspect="1"/>
          </p:cNvPicPr>
          <p:nvPr/>
        </p:nvPicPr>
        <p:blipFill>
          <a:blip r:embed="rId3"/>
          <a:srcRect l="9524" t="20000" r="8333" b="23333"/>
          <a:stretch>
            <a:fillRect/>
          </a:stretch>
        </p:blipFill>
        <p:spPr>
          <a:xfrm>
            <a:off x="3733800" y="457200"/>
            <a:ext cx="5257800" cy="129540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28600" y="243840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The World Bank</a:t>
            </a:r>
            <a:endParaRPr lang="en-US" sz="20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043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991600" y="-3464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381000" y="381000"/>
            <a:ext cx="6705600" cy="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www.solarisesys.com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F5CA-626C-45D3-A040-91F2977E1F73}" type="slidenum">
              <a:rPr lang="en-US" smtClean="0"/>
              <a:pPr/>
              <a:t>10</a:t>
            </a:fld>
            <a:endParaRPr lang="en-US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152400" y="6553200"/>
            <a:ext cx="36576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029200" y="4876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267200" y="5181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010400" y="76200"/>
            <a:ext cx="27432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2700" b="1" dirty="0" smtClean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References </a:t>
            </a:r>
            <a:endParaRPr lang="en-US" sz="2700" b="1" i="1" dirty="0" smtClean="0">
              <a:solidFill>
                <a:srgbClr val="0070C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Adobe Garamond Pro Bold" pitchFamily="18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5334000" y="6553200"/>
            <a:ext cx="306705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DSC01649.JPG"/>
          <p:cNvPicPr>
            <a:picLocks noChangeAspect="1"/>
          </p:cNvPicPr>
          <p:nvPr/>
        </p:nvPicPr>
        <p:blipFill>
          <a:blip r:embed="rId3">
            <a:lum contrast="10000"/>
          </a:blip>
          <a:stretch>
            <a:fillRect/>
          </a:stretch>
        </p:blipFill>
        <p:spPr>
          <a:xfrm>
            <a:off x="533400" y="914400"/>
            <a:ext cx="3733800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Picture 27" descr="DSC01490.JPG"/>
          <p:cNvPicPr>
            <a:picLocks noChangeAspect="1"/>
          </p:cNvPicPr>
          <p:nvPr/>
        </p:nvPicPr>
        <p:blipFill>
          <a:blip r:embed="rId4">
            <a:lum contrast="10000"/>
          </a:blip>
          <a:stretch>
            <a:fillRect/>
          </a:stretch>
        </p:blipFill>
        <p:spPr>
          <a:xfrm>
            <a:off x="4648200" y="3637990"/>
            <a:ext cx="3962400" cy="2686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Picture 28" descr="DSCN2913.JPG"/>
          <p:cNvPicPr>
            <a:picLocks noChangeAspect="1"/>
          </p:cNvPicPr>
          <p:nvPr/>
        </p:nvPicPr>
        <p:blipFill>
          <a:blip r:embed="rId5">
            <a:lum bright="10000"/>
          </a:blip>
          <a:stretch>
            <a:fillRect/>
          </a:stretch>
        </p:blipFill>
        <p:spPr>
          <a:xfrm>
            <a:off x="533400" y="3657600"/>
            <a:ext cx="3733800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Picture 29" descr="DSC01441.JPG"/>
          <p:cNvPicPr>
            <a:picLocks noChangeAspect="1"/>
          </p:cNvPicPr>
          <p:nvPr/>
        </p:nvPicPr>
        <p:blipFill>
          <a:blip r:embed="rId6">
            <a:lum contrast="20000"/>
          </a:blip>
          <a:stretch>
            <a:fillRect/>
          </a:stretch>
        </p:blipFill>
        <p:spPr>
          <a:xfrm>
            <a:off x="4648200" y="914448"/>
            <a:ext cx="3962400" cy="2589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7" descr="SRS Logo(KTN).jpg"/>
          <p:cNvPicPr>
            <a:picLocks noChangeAspect="1"/>
          </p:cNvPicPr>
          <p:nvPr/>
        </p:nvPicPr>
        <p:blipFill>
          <a:blip r:embed="rId7"/>
          <a:srcRect l="9524" t="20000" r="8333" b="23333"/>
          <a:stretch>
            <a:fillRect/>
          </a:stretch>
        </p:blipFill>
        <p:spPr>
          <a:xfrm>
            <a:off x="533401" y="121479"/>
            <a:ext cx="1981199" cy="48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43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991600" y="-3464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381000" y="380999"/>
            <a:ext cx="6858000" cy="3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www.solarisesys.com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F5CA-626C-45D3-A040-91F2977E1F73}" type="slidenum">
              <a:rPr lang="en-US" smtClean="0"/>
              <a:pPr/>
              <a:t>11</a:t>
            </a:fld>
            <a:endParaRPr lang="en-US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152400" y="6553200"/>
            <a:ext cx="36576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029200" y="4876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267200" y="5181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239000" y="76200"/>
            <a:ext cx="27432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2700" b="1" dirty="0" smtClean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References</a:t>
            </a:r>
            <a:endParaRPr lang="en-US" sz="2700" b="1" i="1" dirty="0" smtClean="0">
              <a:solidFill>
                <a:srgbClr val="0070C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Adobe Garamond Pro Bold" pitchFamily="18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5334000" y="6553200"/>
            <a:ext cx="306705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 descr="C:\Users\pyonepyone\Desktop\village photo\DSC0978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2971800"/>
            <a:ext cx="5943600" cy="358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24" descr="C:\Users\pyonepyone\Desktop\village photo\IMG_049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533400"/>
            <a:ext cx="3067515" cy="26701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Picture 25" descr="C:\Users\pyonepyone\Desktop\village photo\IMG_031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609600"/>
            <a:ext cx="3652324" cy="2740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8" descr="SRS Logo(KTN).jpg"/>
          <p:cNvPicPr>
            <a:picLocks noChangeAspect="1"/>
          </p:cNvPicPr>
          <p:nvPr/>
        </p:nvPicPr>
        <p:blipFill>
          <a:blip r:embed="rId6"/>
          <a:srcRect l="9524" t="20000" r="8333" b="23333"/>
          <a:stretch>
            <a:fillRect/>
          </a:stretch>
        </p:blipFill>
        <p:spPr>
          <a:xfrm>
            <a:off x="533401" y="121479"/>
            <a:ext cx="1981199" cy="48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43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991600" y="-3464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381000" y="381000"/>
            <a:ext cx="6705600" cy="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www.solarisesys.com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F5CA-626C-45D3-A040-91F2977E1F73}" type="slidenum">
              <a:rPr lang="en-US" smtClean="0"/>
              <a:pPr/>
              <a:t>12</a:t>
            </a:fld>
            <a:endParaRPr lang="en-US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152400" y="6553200"/>
            <a:ext cx="36576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029200" y="4876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267200" y="5181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010400" y="76200"/>
            <a:ext cx="27432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2700" b="1" dirty="0" smtClean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References </a:t>
            </a:r>
            <a:endParaRPr lang="en-US" sz="2700" b="1" i="1" dirty="0" smtClean="0">
              <a:solidFill>
                <a:srgbClr val="0070C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Adobe Garamond Pro Bold" pitchFamily="18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5334000" y="6553200"/>
            <a:ext cx="306705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C:\Users\pyonepyone\Desktop\village photo\IMG_097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685800"/>
            <a:ext cx="4343400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Picture 27" descr="D:\MBA Photos\Selection\Shan\Nyaungshwe Tsp\Kaungtile\DSC09675.JPG"/>
          <p:cNvPicPr/>
          <p:nvPr/>
        </p:nvPicPr>
        <p:blipFill>
          <a:blip r:embed="rId4" cstate="print"/>
          <a:srcRect t="5106"/>
          <a:stretch>
            <a:fillRect/>
          </a:stretch>
        </p:blipFill>
        <p:spPr bwMode="auto">
          <a:xfrm>
            <a:off x="381000" y="3505200"/>
            <a:ext cx="4191000" cy="2891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Picture 28" descr="D:\MBA Photos\Selection\Chin\Htantalan Tsp\Thatalan\IMG_1230.JPG"/>
          <p:cNvPicPr/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>
            <a:off x="4800600" y="685801"/>
            <a:ext cx="3999351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Picture 29" descr="D:\MBA Photos\Shan\Nyaung Shwe\Yan Naung Soe\khaung tile\DSC0967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6800" y="3657600"/>
            <a:ext cx="3962400" cy="2666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7" descr="SRS Logo(KTN).jpg"/>
          <p:cNvPicPr>
            <a:picLocks noChangeAspect="1"/>
          </p:cNvPicPr>
          <p:nvPr/>
        </p:nvPicPr>
        <p:blipFill>
          <a:blip r:embed="rId7"/>
          <a:srcRect l="9524" t="20000" r="8333" b="23333"/>
          <a:stretch>
            <a:fillRect/>
          </a:stretch>
        </p:blipFill>
        <p:spPr>
          <a:xfrm>
            <a:off x="533401" y="121479"/>
            <a:ext cx="1981199" cy="48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43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991600" y="-3464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381000" y="381000"/>
            <a:ext cx="6705600" cy="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www.solarisesys.com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F5CA-626C-45D3-A040-91F2977E1F73}" type="slidenum">
              <a:rPr lang="en-US" smtClean="0"/>
              <a:pPr/>
              <a:t>13</a:t>
            </a:fld>
            <a:endParaRPr lang="en-US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152400" y="6553200"/>
            <a:ext cx="36576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029200" y="4876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267200" y="5181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010400" y="76200"/>
            <a:ext cx="27432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2700" b="1" dirty="0" smtClean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References </a:t>
            </a:r>
            <a:endParaRPr lang="en-US" sz="2700" b="1" i="1" dirty="0" smtClean="0">
              <a:solidFill>
                <a:srgbClr val="0070C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Adobe Garamond Pro Bold" pitchFamily="18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5334000" y="6553200"/>
            <a:ext cx="306705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 descr="DSCN409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838200"/>
            <a:ext cx="3733800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24" descr="DSC098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8200" y="838200"/>
            <a:ext cx="3886200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Picture 25" descr="DSCN0111 - Cop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8200" y="3733800"/>
            <a:ext cx="3886200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" name="Picture 31" descr="IMG_126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3733800"/>
            <a:ext cx="3759200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8" descr="SRS Logo(KTN).jpg"/>
          <p:cNvPicPr>
            <a:picLocks noChangeAspect="1"/>
          </p:cNvPicPr>
          <p:nvPr/>
        </p:nvPicPr>
        <p:blipFill>
          <a:blip r:embed="rId7"/>
          <a:srcRect l="9524" t="20000" r="8333" b="23333"/>
          <a:stretch>
            <a:fillRect/>
          </a:stretch>
        </p:blipFill>
        <p:spPr>
          <a:xfrm>
            <a:off x="533401" y="121479"/>
            <a:ext cx="1981199" cy="48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43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991600" y="-3464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381000" y="381000"/>
            <a:ext cx="6705600" cy="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www.solarisesys.com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F5CA-626C-45D3-A040-91F2977E1F73}" type="slidenum">
              <a:rPr lang="en-US" smtClean="0"/>
              <a:pPr/>
              <a:t>14</a:t>
            </a:fld>
            <a:endParaRPr lang="en-US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152400" y="6553200"/>
            <a:ext cx="36576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029200" y="4876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267200" y="5181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010400" y="76200"/>
            <a:ext cx="27432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2700" b="1" dirty="0" smtClean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References </a:t>
            </a:r>
            <a:endParaRPr lang="en-US" sz="2700" b="1" i="1" dirty="0" smtClean="0">
              <a:solidFill>
                <a:srgbClr val="0070C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Adobe Garamond Pro Bold" pitchFamily="18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5334000" y="6553200"/>
            <a:ext cx="306705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DSC02157.JPG"/>
          <p:cNvPicPr>
            <a:picLocks noChangeAspect="1"/>
          </p:cNvPicPr>
          <p:nvPr/>
        </p:nvPicPr>
        <p:blipFill>
          <a:blip r:embed="rId3">
            <a:lum bright="10000"/>
          </a:blip>
          <a:stretch>
            <a:fillRect/>
          </a:stretch>
        </p:blipFill>
        <p:spPr>
          <a:xfrm>
            <a:off x="533400" y="762000"/>
            <a:ext cx="37338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Picture 27" descr="DSC0003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3657600"/>
            <a:ext cx="3733800" cy="2759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Picture 28" descr="D:\Photo\New folder (3)\102___03\IMG_0212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8200" y="3658528"/>
            <a:ext cx="3962400" cy="2742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Picture 29" descr="IMG_056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8200" y="801261"/>
            <a:ext cx="3962400" cy="2703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7" descr="SRS Logo(KTN).jpg"/>
          <p:cNvPicPr>
            <a:picLocks noChangeAspect="1"/>
          </p:cNvPicPr>
          <p:nvPr/>
        </p:nvPicPr>
        <p:blipFill>
          <a:blip r:embed="rId7"/>
          <a:srcRect l="9524" t="20000" r="8333" b="23333"/>
          <a:stretch>
            <a:fillRect/>
          </a:stretch>
        </p:blipFill>
        <p:spPr>
          <a:xfrm>
            <a:off x="533401" y="121479"/>
            <a:ext cx="1981199" cy="48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43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991600" y="-3464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381000" y="381000"/>
            <a:ext cx="6934200" cy="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www.solarisesys.com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F5CA-626C-45D3-A040-91F2977E1F73}" type="slidenum">
              <a:rPr lang="en-US" smtClean="0"/>
              <a:pPr/>
              <a:t>15</a:t>
            </a:fld>
            <a:endParaRPr lang="en-US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152400" y="6553200"/>
            <a:ext cx="36576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029200" y="4876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267200" y="5181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5334000" y="6553200"/>
            <a:ext cx="306705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D:\Sharing Folder\Wyne\Nga Laike Pics\WKN_169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609600"/>
            <a:ext cx="8153400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Picture 28" descr="\\mkt\Sharing Folder\Nga Laike Pics\WKN_173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4114800"/>
            <a:ext cx="38862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Picture 29" descr="D:\important\Project Photo\Nga Laike Pics\WKN_316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4114800"/>
            <a:ext cx="3810000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Rectangle 17"/>
          <p:cNvSpPr/>
          <p:nvPr/>
        </p:nvSpPr>
        <p:spPr>
          <a:xfrm>
            <a:off x="7239000" y="76200"/>
            <a:ext cx="27432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2700" b="1" dirty="0" smtClean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References</a:t>
            </a:r>
            <a:endParaRPr lang="en-US" sz="2700" b="1" i="1" dirty="0" smtClean="0">
              <a:solidFill>
                <a:srgbClr val="0070C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Adobe Garamond Pro Bold" pitchFamily="18" charset="0"/>
            </a:endParaRPr>
          </a:p>
        </p:txBody>
      </p:sp>
      <p:pic>
        <p:nvPicPr>
          <p:cNvPr id="25" name="Picture 24" descr="SRS Logo(KTN).jpg"/>
          <p:cNvPicPr>
            <a:picLocks noChangeAspect="1"/>
          </p:cNvPicPr>
          <p:nvPr/>
        </p:nvPicPr>
        <p:blipFill>
          <a:blip r:embed="rId6"/>
          <a:srcRect l="9524" t="20000" r="8333" b="23333"/>
          <a:stretch>
            <a:fillRect/>
          </a:stretch>
        </p:blipFill>
        <p:spPr>
          <a:xfrm>
            <a:off x="533401" y="121479"/>
            <a:ext cx="1981199" cy="48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43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991600" y="-3464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www.solarisesys.com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F5CA-626C-45D3-A040-91F2977E1F73}" type="slidenum">
              <a:rPr lang="en-US" smtClean="0"/>
              <a:pPr/>
              <a:t>16</a:t>
            </a:fld>
            <a:endParaRPr lang="en-US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152400" y="6553200"/>
            <a:ext cx="36576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029200" y="4876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267200" y="5181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5334000" y="6553200"/>
            <a:ext cx="306705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 descr="D:\important\Project Photo\Putao\Putao Photo 1 (42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609600"/>
            <a:ext cx="3759200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Picture 3" descr="D:\important\Project Photo\Putao\Putao Photo 1 (527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838200"/>
            <a:ext cx="2819400" cy="4876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Picture 4" descr="D:\important\Project Photo\Putao\Putao Photo 1 (24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3200400"/>
            <a:ext cx="3733800" cy="32497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Picture 6" descr="D:\important\Project Photo\Putao\Putao Photo 1 (312).JPG"/>
          <p:cNvPicPr>
            <a:picLocks noChangeAspect="1" noChangeArrowheads="1"/>
          </p:cNvPicPr>
          <p:nvPr/>
        </p:nvPicPr>
        <p:blipFill>
          <a:blip r:embed="rId6" cstate="print">
            <a:lum bright="20000" contrast="20000"/>
          </a:blip>
          <a:srcRect/>
          <a:stretch>
            <a:fillRect/>
          </a:stretch>
        </p:blipFill>
        <p:spPr bwMode="auto">
          <a:xfrm>
            <a:off x="6477000" y="838199"/>
            <a:ext cx="2267457" cy="4800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9" name="Straight Connector 18"/>
          <p:cNvCxnSpPr/>
          <p:nvPr/>
        </p:nvCxnSpPr>
        <p:spPr>
          <a:xfrm flipV="1">
            <a:off x="381000" y="381000"/>
            <a:ext cx="6934200" cy="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7239000" y="76200"/>
            <a:ext cx="27432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2700" b="1" dirty="0" smtClean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References</a:t>
            </a:r>
            <a:endParaRPr lang="en-US" sz="2700" b="1" i="1" dirty="0" smtClean="0">
              <a:solidFill>
                <a:srgbClr val="0070C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Adobe Garamond Pro Bold" pitchFamily="18" charset="0"/>
            </a:endParaRPr>
          </a:p>
        </p:txBody>
      </p:sp>
      <p:pic>
        <p:nvPicPr>
          <p:cNvPr id="31" name="Picture 30" descr="SRS Logo(KTN).jpg"/>
          <p:cNvPicPr>
            <a:picLocks noChangeAspect="1"/>
          </p:cNvPicPr>
          <p:nvPr/>
        </p:nvPicPr>
        <p:blipFill>
          <a:blip r:embed="rId7"/>
          <a:srcRect l="9524" t="20000" r="8333" b="23333"/>
          <a:stretch>
            <a:fillRect/>
          </a:stretch>
        </p:blipFill>
        <p:spPr>
          <a:xfrm>
            <a:off x="533401" y="121479"/>
            <a:ext cx="1981199" cy="48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43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991600" y="-3464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www.solarisesys.com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F5CA-626C-45D3-A040-91F2977E1F73}" type="slidenum">
              <a:rPr lang="en-US" smtClean="0"/>
              <a:pPr/>
              <a:t>17</a:t>
            </a:fld>
            <a:endParaRPr lang="en-US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152400" y="6553200"/>
            <a:ext cx="36576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029200" y="4876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267200" y="5181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cxnSp>
        <p:nvCxnSpPr>
          <p:cNvPr id="24" name="Straight Connector 23"/>
          <p:cNvCxnSpPr/>
          <p:nvPr/>
        </p:nvCxnSpPr>
        <p:spPr>
          <a:xfrm>
            <a:off x="5334000" y="6553200"/>
            <a:ext cx="306705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 descr="F:\Naung Shwe(Paradise Hotel)\DSC03037.JPG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</a:blip>
          <a:srcRect r="23023"/>
          <a:stretch>
            <a:fillRect/>
          </a:stretch>
        </p:blipFill>
        <p:spPr bwMode="auto">
          <a:xfrm>
            <a:off x="3733801" y="762000"/>
            <a:ext cx="4953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3" descr="F:\Naung Shwe(Paradise Hotel)\DSC03062.JPG"/>
          <p:cNvPicPr>
            <a:picLocks noChangeAspect="1" noChangeArrowheads="1"/>
          </p:cNvPicPr>
          <p:nvPr/>
        </p:nvPicPr>
        <p:blipFill>
          <a:blip r:embed="rId4" cstate="print"/>
          <a:srcRect b="1317"/>
          <a:stretch>
            <a:fillRect/>
          </a:stretch>
        </p:blipFill>
        <p:spPr bwMode="auto">
          <a:xfrm>
            <a:off x="457201" y="762000"/>
            <a:ext cx="6095999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Picture 28" descr="DSC00462.JPG"/>
          <p:cNvPicPr>
            <a:picLocks noChangeAspect="1"/>
          </p:cNvPicPr>
          <p:nvPr/>
        </p:nvPicPr>
        <p:blipFill>
          <a:blip r:embed="rId5" cstate="print"/>
          <a:srcRect t="3333" b="22222"/>
          <a:stretch>
            <a:fillRect/>
          </a:stretch>
        </p:blipFill>
        <p:spPr>
          <a:xfrm>
            <a:off x="4495800" y="3505200"/>
            <a:ext cx="4267200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" name="Picture 31" descr="DSC0049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1000" y="3505200"/>
            <a:ext cx="4191000" cy="3143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8" name="Straight Connector 17"/>
          <p:cNvCxnSpPr/>
          <p:nvPr/>
        </p:nvCxnSpPr>
        <p:spPr>
          <a:xfrm flipV="1">
            <a:off x="381000" y="381000"/>
            <a:ext cx="6934200" cy="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7239000" y="76200"/>
            <a:ext cx="27432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2700" b="1" dirty="0" smtClean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References</a:t>
            </a:r>
            <a:endParaRPr lang="en-US" sz="2700" b="1" i="1" dirty="0" smtClean="0">
              <a:solidFill>
                <a:srgbClr val="0070C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Adobe Garamond Pro Bold" pitchFamily="18" charset="0"/>
            </a:endParaRPr>
          </a:p>
        </p:txBody>
      </p:sp>
      <p:pic>
        <p:nvPicPr>
          <p:cNvPr id="17" name="Picture 16" descr="SRS Logo(KTN).jpg"/>
          <p:cNvPicPr>
            <a:picLocks noChangeAspect="1"/>
          </p:cNvPicPr>
          <p:nvPr/>
        </p:nvPicPr>
        <p:blipFill>
          <a:blip r:embed="rId7"/>
          <a:srcRect l="9524" t="20000" r="8333" b="23333"/>
          <a:stretch>
            <a:fillRect/>
          </a:stretch>
        </p:blipFill>
        <p:spPr>
          <a:xfrm>
            <a:off x="533401" y="121479"/>
            <a:ext cx="1981199" cy="48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43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991600" y="-3464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www.solarisesys.com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F5CA-626C-45D3-A040-91F2977E1F73}" type="slidenum">
              <a:rPr lang="en-US" smtClean="0"/>
              <a:pPr/>
              <a:t>18</a:t>
            </a:fld>
            <a:endParaRPr lang="en-US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152400" y="6553200"/>
            <a:ext cx="36576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267200" y="5181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5334000" y="6553200"/>
            <a:ext cx="306705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D:\2013\Project Photo\Magway BTS\DSC_044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533400"/>
            <a:ext cx="3219319" cy="4612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Picture 25" descr="D:\2013\Project Photo\Magway BTS\DSC_0425.JPG"/>
          <p:cNvPicPr/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>
            <a:off x="4419600" y="533400"/>
            <a:ext cx="3766113" cy="24898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Picture 26" descr="D:\2013\Project Photo\Magway BTS\DSC_043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7600" y="3886200"/>
            <a:ext cx="5208030" cy="2411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6" name="Straight Connector 15"/>
          <p:cNvCxnSpPr/>
          <p:nvPr/>
        </p:nvCxnSpPr>
        <p:spPr>
          <a:xfrm flipV="1">
            <a:off x="381000" y="381000"/>
            <a:ext cx="6934200" cy="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7239000" y="76200"/>
            <a:ext cx="27432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2700" b="1" dirty="0" smtClean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References</a:t>
            </a:r>
            <a:endParaRPr lang="en-US" sz="2700" b="1" i="1" dirty="0" smtClean="0">
              <a:solidFill>
                <a:srgbClr val="0070C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Adobe Garamond Pro Bold" pitchFamily="18" charset="0"/>
            </a:endParaRPr>
          </a:p>
        </p:txBody>
      </p:sp>
      <p:pic>
        <p:nvPicPr>
          <p:cNvPr id="17" name="Picture 16" descr="SRS Logo(KTN).jpg"/>
          <p:cNvPicPr>
            <a:picLocks noChangeAspect="1"/>
          </p:cNvPicPr>
          <p:nvPr/>
        </p:nvPicPr>
        <p:blipFill>
          <a:blip r:embed="rId6"/>
          <a:srcRect l="9524" t="20000" r="8333" b="23333"/>
          <a:stretch>
            <a:fillRect/>
          </a:stretch>
        </p:blipFill>
        <p:spPr>
          <a:xfrm>
            <a:off x="533401" y="121479"/>
            <a:ext cx="1981199" cy="48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43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991600" y="-3464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www.solarisesys.com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F5CA-626C-45D3-A040-91F2977E1F73}" type="slidenum">
              <a:rPr lang="en-US" smtClean="0"/>
              <a:pPr/>
              <a:t>19</a:t>
            </a:fld>
            <a:endParaRPr lang="en-US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152400" y="6553200"/>
            <a:ext cx="36576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267200" y="5181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cxnSp>
        <p:nvCxnSpPr>
          <p:cNvPr id="24" name="Straight Connector 23"/>
          <p:cNvCxnSpPr/>
          <p:nvPr/>
        </p:nvCxnSpPr>
        <p:spPr>
          <a:xfrm>
            <a:off x="5334000" y="6553200"/>
            <a:ext cx="306705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E:\BTS Photo\DSC_043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267200" y="1676400"/>
            <a:ext cx="51816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7" descr="E:\BTS Photo\DSC_045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851139" y="3035060"/>
            <a:ext cx="3250721" cy="358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8" descr="E:\BTS Photo\DSC0279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609600"/>
            <a:ext cx="4495800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25" name="Straight Connector 24"/>
          <p:cNvCxnSpPr/>
          <p:nvPr/>
        </p:nvCxnSpPr>
        <p:spPr>
          <a:xfrm flipV="1">
            <a:off x="381000" y="381000"/>
            <a:ext cx="6934200" cy="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7239000" y="76200"/>
            <a:ext cx="27432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2700" b="1" dirty="0" smtClean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References</a:t>
            </a:r>
            <a:endParaRPr lang="en-US" sz="2700" b="1" i="1" dirty="0" smtClean="0">
              <a:solidFill>
                <a:srgbClr val="0070C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Adobe Garamond Pro Bold" pitchFamily="18" charset="0"/>
            </a:endParaRPr>
          </a:p>
        </p:txBody>
      </p:sp>
      <p:pic>
        <p:nvPicPr>
          <p:cNvPr id="28" name="Picture 27" descr="SRS Logo(KTN).jpg"/>
          <p:cNvPicPr>
            <a:picLocks noChangeAspect="1"/>
          </p:cNvPicPr>
          <p:nvPr/>
        </p:nvPicPr>
        <p:blipFill>
          <a:blip r:embed="rId6"/>
          <a:srcRect l="9524" t="20000" r="8333" b="23333"/>
          <a:stretch>
            <a:fillRect/>
          </a:stretch>
        </p:blipFill>
        <p:spPr>
          <a:xfrm>
            <a:off x="533401" y="121479"/>
            <a:ext cx="1981199" cy="48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43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991600" y="-3464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0" y="381000"/>
            <a:ext cx="6858000" cy="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www.solarisesys.com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F5CA-626C-45D3-A040-91F2977E1F73}" type="slidenum">
              <a:rPr lang="en-US" smtClean="0"/>
              <a:pPr/>
              <a:t>2</a:t>
            </a:fld>
            <a:endParaRPr lang="en-US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152400" y="6553200"/>
            <a:ext cx="36576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334000" y="6553200"/>
            <a:ext cx="306705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372254" y="3429000"/>
            <a:ext cx="44050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000" b="1" cap="small" smtClean="0">
              <a:solidFill>
                <a:srgbClr val="004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itchFamily="34" charset="0"/>
            </a:endParaRPr>
          </a:p>
          <a:p>
            <a:pPr algn="ctr">
              <a:lnSpc>
                <a:spcPct val="250000"/>
              </a:lnSpc>
            </a:pPr>
            <a:r>
              <a:rPr lang="en-US" sz="2000" b="1" cap="small" smtClean="0">
                <a:solidFill>
                  <a:srgbClr val="004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                </a:t>
            </a:r>
          </a:p>
          <a:p>
            <a:pPr algn="ctr">
              <a:lnSpc>
                <a:spcPct val="250000"/>
              </a:lnSpc>
            </a:pPr>
            <a:r>
              <a:rPr lang="en-US" sz="2000" b="1" cap="small" smtClean="0">
                <a:solidFill>
                  <a:srgbClr val="004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 </a:t>
            </a:r>
            <a:endParaRPr lang="en-US" sz="1400" b="1" cap="small" dirty="0" smtClean="0">
              <a:solidFill>
                <a:srgbClr val="004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086600" y="76200"/>
            <a:ext cx="25146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2600" b="1" dirty="0" smtClean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About SRS</a:t>
            </a:r>
            <a:endParaRPr lang="en-US" sz="2600" b="1" i="1" dirty="0" smtClean="0">
              <a:solidFill>
                <a:srgbClr val="0070C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Adobe Garamond Pro Bol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8600" y="622415"/>
            <a:ext cx="8458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 smtClean="0">
                <a:solidFill>
                  <a:srgbClr val="002060"/>
                </a:solidFill>
                <a:latin typeface="Century Gothic" pitchFamily="34" charset="0"/>
              </a:rPr>
              <a:t>Company Name	:</a:t>
            </a:r>
            <a:r>
              <a:rPr lang="en-US" sz="1600" b="1" dirty="0" err="1" smtClean="0">
                <a:solidFill>
                  <a:srgbClr val="002060"/>
                </a:solidFill>
                <a:latin typeface="Century Gothic" pitchFamily="34" charset="0"/>
              </a:rPr>
              <a:t>Solarises</a:t>
            </a:r>
            <a:r>
              <a:rPr lang="en-US" sz="1600" b="1" dirty="0" smtClean="0">
                <a:solidFill>
                  <a:srgbClr val="002060"/>
                </a:solidFill>
                <a:latin typeface="Century Gothic" pitchFamily="34" charset="0"/>
              </a:rPr>
              <a:t> System </a:t>
            </a:r>
            <a:r>
              <a:rPr lang="en-US" sz="1600" b="1" dirty="0" err="1" smtClean="0">
                <a:solidFill>
                  <a:srgbClr val="002060"/>
                </a:solidFill>
                <a:latin typeface="Century Gothic" pitchFamily="34" charset="0"/>
              </a:rPr>
              <a:t>Co.,Ltd</a:t>
            </a:r>
            <a:endParaRPr lang="en-US" sz="1600" b="1" dirty="0" smtClean="0">
              <a:solidFill>
                <a:srgbClr val="002060"/>
              </a:solidFill>
              <a:latin typeface="Century Gothic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b="1" dirty="0" smtClean="0">
                <a:solidFill>
                  <a:srgbClr val="002060"/>
                </a:solidFill>
                <a:latin typeface="Century Gothic" pitchFamily="34" charset="0"/>
              </a:rPr>
              <a:t>Founded	 	:September,2010.</a:t>
            </a:r>
          </a:p>
          <a:p>
            <a:pPr>
              <a:lnSpc>
                <a:spcPct val="150000"/>
              </a:lnSpc>
            </a:pPr>
            <a:r>
              <a:rPr lang="en-US" sz="1600" b="1" dirty="0" smtClean="0">
                <a:solidFill>
                  <a:srgbClr val="002060"/>
                </a:solidFill>
                <a:latin typeface="Century Gothic" pitchFamily="34" charset="0"/>
              </a:rPr>
              <a:t>Technology 	:U.S.A, China, Japan</a:t>
            </a:r>
          </a:p>
          <a:p>
            <a:pPr>
              <a:lnSpc>
                <a:spcPct val="150000"/>
              </a:lnSpc>
            </a:pPr>
            <a:r>
              <a:rPr lang="en-US" sz="1600" b="1" dirty="0" smtClean="0">
                <a:solidFill>
                  <a:srgbClr val="002060"/>
                </a:solidFill>
                <a:latin typeface="Century Gothic" pitchFamily="34" charset="0"/>
              </a:rPr>
              <a:t>Brand 		:</a:t>
            </a:r>
            <a:r>
              <a:rPr lang="en-US" sz="1600" b="1" dirty="0" err="1" smtClean="0">
                <a:solidFill>
                  <a:srgbClr val="002060"/>
                </a:solidFill>
                <a:latin typeface="Century Gothic" pitchFamily="34" charset="0"/>
              </a:rPr>
              <a:t>SolaRiseSys</a:t>
            </a:r>
            <a:endParaRPr lang="en-US" sz="1600" b="1" dirty="0" smtClean="0">
              <a:solidFill>
                <a:srgbClr val="002060"/>
              </a:solidFill>
              <a:latin typeface="Century Gothic" pitchFamily="34" charset="0"/>
            </a:endParaRPr>
          </a:p>
          <a:p>
            <a:pPr>
              <a:lnSpc>
                <a:spcPct val="150000"/>
              </a:lnSpc>
            </a:pPr>
            <a:endParaRPr lang="en-US" sz="1600" dirty="0">
              <a:latin typeface="Century Gothic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800600" y="609600"/>
            <a:ext cx="419100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400" dirty="0" smtClean="0">
                <a:solidFill>
                  <a:srgbClr val="002060"/>
                </a:solidFill>
                <a:latin typeface="Century Gothic" pitchFamily="34" charset="0"/>
              </a:rPr>
              <a:t> </a:t>
            </a:r>
            <a:r>
              <a:rPr lang="en-US" sz="1600" b="1" dirty="0" smtClean="0">
                <a:solidFill>
                  <a:srgbClr val="002060"/>
                </a:solidFill>
                <a:latin typeface="Century Gothic" pitchFamily="34" charset="0"/>
              </a:rPr>
              <a:t>Turnkey solution provider: we design, develop and manufacture a complete line of solar power system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600" b="1" dirty="0" smtClean="0">
                <a:solidFill>
                  <a:srgbClr val="002060"/>
                </a:solidFill>
                <a:latin typeface="Century Gothic" pitchFamily="34" charset="0"/>
              </a:rPr>
              <a:t> Providing clean, affordable and reliable solar power to on-grid and off-grid commercial ,industrial ,residential and utility scale applications</a:t>
            </a:r>
          </a:p>
          <a:p>
            <a:pPr algn="just"/>
            <a:endParaRPr lang="en-US" sz="1600" dirty="0" smtClean="0">
              <a:latin typeface="Century Gothic" pitchFamily="34" charset="0"/>
            </a:endParaRPr>
          </a:p>
          <a:p>
            <a:pPr algn="just"/>
            <a:endParaRPr lang="en-US" sz="1600" dirty="0" smtClean="0">
              <a:latin typeface="Century Gothic" pitchFamily="34" charset="0"/>
            </a:endParaRPr>
          </a:p>
          <a:p>
            <a:pPr algn="just"/>
            <a:r>
              <a:rPr lang="en-US" sz="1400" dirty="0" smtClean="0">
                <a:solidFill>
                  <a:srgbClr val="002060"/>
                </a:solidFill>
                <a:latin typeface="Century Gothic" pitchFamily="34" charset="0"/>
              </a:rPr>
              <a:t>	</a:t>
            </a:r>
          </a:p>
          <a:p>
            <a:pPr algn="just">
              <a:lnSpc>
                <a:spcPct val="150000"/>
              </a:lnSpc>
            </a:pP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Our others related services are;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Solar system designing and consulting  services.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Solar system installation services.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Site surveying, solar system maintenance &amp;        commissioning services.</a:t>
            </a:r>
          </a:p>
          <a:p>
            <a:pPr algn="just"/>
            <a:endParaRPr lang="en-US" sz="1600" dirty="0" smtClean="0">
              <a:latin typeface="Century Gothic" pitchFamily="34" charset="0"/>
            </a:endParaRPr>
          </a:p>
          <a:p>
            <a:pPr algn="just"/>
            <a:endParaRPr lang="en-US" sz="1600" dirty="0" smtClean="0">
              <a:latin typeface="Century Gothic" pitchFamily="34" charset="0"/>
            </a:endParaRPr>
          </a:p>
          <a:p>
            <a:pPr algn="just"/>
            <a:endParaRPr lang="en-US" sz="1600" dirty="0">
              <a:latin typeface="Century Gothic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29200" y="4876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7010400" y="3505200"/>
            <a:ext cx="2209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2600" b="1" dirty="0" smtClean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Our Services</a:t>
            </a:r>
            <a:endParaRPr lang="en-US" sz="2600" b="1" i="1" dirty="0" smtClean="0">
              <a:solidFill>
                <a:srgbClr val="0070C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Adobe Garamond Pro Bold" pitchFamily="18" charset="0"/>
            </a:endParaRPr>
          </a:p>
        </p:txBody>
      </p:sp>
      <p:pic>
        <p:nvPicPr>
          <p:cNvPr id="32" name="Picture 31" descr="C:\Users\pyonepyone\Desktop\modelhouse match.jpg"/>
          <p:cNvPicPr/>
          <p:nvPr/>
        </p:nvPicPr>
        <p:blipFill>
          <a:blip r:embed="rId3" cstate="print"/>
          <a:srcRect t="12042" b="18117"/>
          <a:stretch>
            <a:fillRect/>
          </a:stretch>
        </p:blipFill>
        <p:spPr bwMode="auto">
          <a:xfrm>
            <a:off x="381000" y="3810000"/>
            <a:ext cx="4343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32" descr="C:\Users\As4732\Desktop\Sign Folder\solar risesys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2057400"/>
            <a:ext cx="1524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" name="Straight Connector 17"/>
          <p:cNvCxnSpPr/>
          <p:nvPr/>
        </p:nvCxnSpPr>
        <p:spPr>
          <a:xfrm>
            <a:off x="4876800" y="4191000"/>
            <a:ext cx="21336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SRS Logo(KTN).jpg"/>
          <p:cNvPicPr>
            <a:picLocks noChangeAspect="1"/>
          </p:cNvPicPr>
          <p:nvPr/>
        </p:nvPicPr>
        <p:blipFill>
          <a:blip r:embed="rId5"/>
          <a:srcRect l="9524" t="20000" r="8333" b="23333"/>
          <a:stretch>
            <a:fillRect/>
          </a:stretch>
        </p:blipFill>
        <p:spPr>
          <a:xfrm>
            <a:off x="533401" y="121479"/>
            <a:ext cx="1981199" cy="48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43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991600" y="-3464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/>
          <p:cNvCxnSpPr>
            <a:endCxn id="12" idx="1"/>
          </p:cNvCxnSpPr>
          <p:nvPr/>
        </p:nvCxnSpPr>
        <p:spPr>
          <a:xfrm flipV="1">
            <a:off x="152400" y="378768"/>
            <a:ext cx="7467600" cy="2234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www.solarisesys.com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F5CA-626C-45D3-A040-91F2977E1F73}" type="slidenum">
              <a:rPr lang="en-US" smtClean="0"/>
              <a:pPr/>
              <a:t>20</a:t>
            </a:fld>
            <a:endParaRPr lang="en-US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152400" y="6553200"/>
            <a:ext cx="36576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334000" y="6553200"/>
            <a:ext cx="306705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30244" y="-820643"/>
            <a:ext cx="563066" cy="2356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372254" y="3429000"/>
            <a:ext cx="44050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000" b="1" cap="small" smtClean="0">
              <a:solidFill>
                <a:srgbClr val="004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pperplate Gothic Bold" pitchFamily="34" charset="0"/>
            </a:endParaRPr>
          </a:p>
          <a:p>
            <a:pPr algn="ctr">
              <a:lnSpc>
                <a:spcPct val="250000"/>
              </a:lnSpc>
            </a:pPr>
            <a:r>
              <a:rPr lang="en-US" sz="2000" b="1" cap="small" smtClean="0">
                <a:solidFill>
                  <a:srgbClr val="004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                </a:t>
            </a:r>
          </a:p>
          <a:p>
            <a:pPr algn="ctr">
              <a:lnSpc>
                <a:spcPct val="250000"/>
              </a:lnSpc>
            </a:pPr>
            <a:r>
              <a:rPr lang="en-US" sz="2000" b="1" cap="small" smtClean="0">
                <a:solidFill>
                  <a:srgbClr val="004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 </a:t>
            </a:r>
            <a:endParaRPr lang="en-US" sz="1400" b="1" cap="small" dirty="0" smtClean="0">
              <a:solidFill>
                <a:srgbClr val="004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29200" y="4876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620000" y="147935"/>
            <a:ext cx="304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2400" b="1" dirty="0" smtClean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Contact</a:t>
            </a:r>
            <a:endParaRPr lang="en-US" sz="2400" b="1" dirty="0" smtClean="0">
              <a:solidFill>
                <a:srgbClr val="0070C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Adobe Garamond Pro Bold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895600" y="4724400"/>
            <a:ext cx="2514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endParaRPr lang="en-US" sz="4000" b="1" dirty="0" smtClean="0">
              <a:solidFill>
                <a:srgbClr val="0070C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Adobe Garamond Pro Bold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33400" y="914400"/>
            <a:ext cx="83058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b="1" u="sng" dirty="0" smtClean="0">
              <a:solidFill>
                <a:srgbClr val="002060"/>
              </a:solidFill>
              <a:latin typeface="Century Gothic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 err="1" smtClean="0">
                <a:solidFill>
                  <a:srgbClr val="0070C0"/>
                </a:solidFill>
                <a:latin typeface="Century Gothic" pitchFamily="34" charset="0"/>
                <a:cs typeface="Times New Roman" pitchFamily="18" charset="0"/>
              </a:rPr>
              <a:t>Kyaw</a:t>
            </a:r>
            <a:r>
              <a:rPr lang="en-US" b="1" dirty="0" smtClean="0">
                <a:solidFill>
                  <a:srgbClr val="0070C0"/>
                </a:solidFill>
                <a:latin typeface="Century Gothic" pitchFamily="34" charset="0"/>
                <a:cs typeface="Times New Roman" pitchFamily="18" charset="0"/>
              </a:rPr>
              <a:t> Min </a:t>
            </a:r>
            <a:r>
              <a:rPr lang="en-US" b="1" dirty="0" err="1" smtClean="0">
                <a:solidFill>
                  <a:srgbClr val="0070C0"/>
                </a:solidFill>
                <a:latin typeface="Century Gothic" pitchFamily="34" charset="0"/>
                <a:cs typeface="Times New Roman" pitchFamily="18" charset="0"/>
              </a:rPr>
              <a:t>Tun</a:t>
            </a:r>
            <a:endParaRPr lang="en-US" b="1" dirty="0" smtClean="0">
              <a:solidFill>
                <a:srgbClr val="0070C0"/>
              </a:solidFill>
              <a:latin typeface="Century Gothic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70C0"/>
                </a:solidFill>
                <a:latin typeface="Century Gothic" pitchFamily="34" charset="0"/>
                <a:cs typeface="Times New Roman" pitchFamily="18" charset="0"/>
              </a:rPr>
              <a:t>Managing Director</a:t>
            </a:r>
          </a:p>
          <a:p>
            <a:pPr>
              <a:lnSpc>
                <a:spcPct val="150000"/>
              </a:lnSpc>
            </a:pPr>
            <a:endParaRPr lang="en-US" b="1" dirty="0" smtClean="0">
              <a:solidFill>
                <a:srgbClr val="002060"/>
              </a:solidFill>
              <a:latin typeface="Century Gothic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u="sng" dirty="0" smtClean="0">
                <a:solidFill>
                  <a:srgbClr val="002060"/>
                </a:solidFill>
                <a:latin typeface="Century Gothic" pitchFamily="34" charset="0"/>
                <a:cs typeface="Times New Roman" pitchFamily="18" charset="0"/>
              </a:rPr>
              <a:t>Office:</a:t>
            </a:r>
            <a:r>
              <a:rPr lang="en-US" b="1" dirty="0" smtClean="0">
                <a:solidFill>
                  <a:srgbClr val="002060"/>
                </a:solidFill>
                <a:latin typeface="Century Gothic" pitchFamily="34" charset="0"/>
                <a:cs typeface="Times New Roman" pitchFamily="18" charset="0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Century Gothic" pitchFamily="34" charset="0"/>
                <a:cs typeface="Times New Roman" pitchFamily="18" charset="0"/>
              </a:rPr>
              <a:t>Bldg:16/501,14/303-305,Myanmar ICT Park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Century Gothic" pitchFamily="34" charset="0"/>
                <a:cs typeface="Times New Roman" pitchFamily="18" charset="0"/>
              </a:rPr>
              <a:t>Universities; </a:t>
            </a:r>
            <a:r>
              <a:rPr lang="en-US" b="1" dirty="0" err="1" smtClean="0">
                <a:solidFill>
                  <a:srgbClr val="002060"/>
                </a:solidFill>
                <a:latin typeface="Century Gothic" pitchFamily="34" charset="0"/>
                <a:cs typeface="Times New Roman" pitchFamily="18" charset="0"/>
              </a:rPr>
              <a:t>Hlaing</a:t>
            </a:r>
            <a:r>
              <a:rPr lang="en-US" b="1" dirty="0" smtClean="0">
                <a:solidFill>
                  <a:srgbClr val="002060"/>
                </a:solidFill>
                <a:latin typeface="Century Gothic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Century Gothic" pitchFamily="34" charset="0"/>
                <a:cs typeface="Times New Roman" pitchFamily="18" charset="0"/>
              </a:rPr>
              <a:t>Campus,Hlaing</a:t>
            </a:r>
            <a:r>
              <a:rPr lang="en-US" b="1" dirty="0" smtClean="0">
                <a:solidFill>
                  <a:srgbClr val="002060"/>
                </a:solidFill>
                <a:latin typeface="Century Gothic" pitchFamily="34" charset="0"/>
                <a:cs typeface="Times New Roman" pitchFamily="18" charset="0"/>
              </a:rPr>
              <a:t> Township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solidFill>
                  <a:srgbClr val="002060"/>
                </a:solidFill>
                <a:latin typeface="Century Gothic" pitchFamily="34" charset="0"/>
                <a:cs typeface="Times New Roman" pitchFamily="18" charset="0"/>
              </a:rPr>
              <a:t>Yangon,Myanmar</a:t>
            </a:r>
            <a:endParaRPr lang="en-US" b="1" dirty="0" smtClean="0">
              <a:solidFill>
                <a:srgbClr val="002060"/>
              </a:solidFill>
              <a:latin typeface="Century Gothic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b="1" dirty="0" smtClean="0">
              <a:solidFill>
                <a:srgbClr val="002060"/>
              </a:solidFill>
              <a:latin typeface="Century Gothic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Century Gothic" pitchFamily="34" charset="0"/>
                <a:cs typeface="Times New Roman" pitchFamily="18" charset="0"/>
              </a:rPr>
              <a:t>Ph: 	+95-1-2305192, +95-1-2305194, +95-9-73112149, +95-9-73114980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Century Gothic" pitchFamily="34" charset="0"/>
                <a:cs typeface="Times New Roman" pitchFamily="18" charset="0"/>
              </a:rPr>
              <a:t>Email :	 kyawmtun@solarisesys.com</a:t>
            </a:r>
          </a:p>
          <a:p>
            <a:pPr>
              <a:lnSpc>
                <a:spcPct val="150000"/>
              </a:lnSpc>
            </a:pPr>
            <a:endParaRPr lang="en-US" b="1" dirty="0" smtClean="0">
              <a:solidFill>
                <a:srgbClr val="002060"/>
              </a:solidFill>
              <a:latin typeface="Century Gothic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043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C:\Users\pyonepyone\AppData\Local\Microsoft\Windows\Temporary Internet Files\Content.Word\Why SRS -.jpg"/>
          <p:cNvPicPr/>
          <p:nvPr/>
        </p:nvPicPr>
        <p:blipFill>
          <a:blip r:embed="rId3" cstate="print"/>
          <a:srcRect l="5164" t="6100" r="1883" b="30561"/>
          <a:stretch>
            <a:fillRect/>
          </a:stretch>
        </p:blipFill>
        <p:spPr bwMode="auto">
          <a:xfrm>
            <a:off x="304800" y="914400"/>
            <a:ext cx="8382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991600" y="-3464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0" y="381000"/>
            <a:ext cx="6858000" cy="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www.solarisesys.com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F5CA-626C-45D3-A040-91F2977E1F73}" type="slidenum">
              <a:rPr lang="en-US" smtClean="0"/>
              <a:pPr/>
              <a:t>3</a:t>
            </a:fld>
            <a:endParaRPr lang="en-US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152400" y="6553200"/>
            <a:ext cx="36576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334000" y="6553200"/>
            <a:ext cx="306705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029200" y="4876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781800" y="152400"/>
            <a:ext cx="25146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2700" b="1" dirty="0" smtClean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Why SRS?</a:t>
            </a:r>
            <a:endParaRPr lang="en-US" sz="2700" b="1" i="1" dirty="0" smtClean="0">
              <a:solidFill>
                <a:srgbClr val="0070C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Adobe Garamond Pro Bold" pitchFamily="18" charset="0"/>
            </a:endParaRPr>
          </a:p>
        </p:txBody>
      </p:sp>
      <p:pic>
        <p:nvPicPr>
          <p:cNvPr id="15" name="Picture 14" descr="SRS Logo(KTN).jpg"/>
          <p:cNvPicPr>
            <a:picLocks noChangeAspect="1"/>
          </p:cNvPicPr>
          <p:nvPr/>
        </p:nvPicPr>
        <p:blipFill>
          <a:blip r:embed="rId4"/>
          <a:srcRect l="9524" t="20000" r="8333" b="23333"/>
          <a:stretch>
            <a:fillRect/>
          </a:stretch>
        </p:blipFill>
        <p:spPr>
          <a:xfrm>
            <a:off x="533401" y="121479"/>
            <a:ext cx="1981199" cy="48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43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Gov.jpg"/>
          <p:cNvPicPr>
            <a:picLocks noChangeAspect="1"/>
          </p:cNvPicPr>
          <p:nvPr/>
        </p:nvPicPr>
        <p:blipFill>
          <a:blip r:embed="rId3" cstate="print"/>
          <a:srcRect l="3764" t="3548" r="3764" b="3548"/>
          <a:stretch>
            <a:fillRect/>
          </a:stretch>
        </p:blipFill>
        <p:spPr>
          <a:xfrm>
            <a:off x="3200400" y="1905000"/>
            <a:ext cx="3352800" cy="205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" name="Picture 40" descr="DSC05767.JPG"/>
          <p:cNvPicPr/>
          <p:nvPr/>
        </p:nvPicPr>
        <p:blipFill>
          <a:blip r:embed="rId4" cstate="print"/>
          <a:srcRect b="5190"/>
          <a:stretch>
            <a:fillRect/>
          </a:stretch>
        </p:blipFill>
        <p:spPr>
          <a:xfrm>
            <a:off x="3352800" y="3886200"/>
            <a:ext cx="32004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" name="Picture 44" descr="DSCN2041.JPG"/>
          <p:cNvPicPr/>
          <p:nvPr/>
        </p:nvPicPr>
        <p:blipFill>
          <a:blip r:embed="rId5" cstate="print"/>
          <a:srcRect r="8768"/>
          <a:stretch>
            <a:fillRect/>
          </a:stretch>
        </p:blipFill>
        <p:spPr>
          <a:xfrm>
            <a:off x="381000" y="1905000"/>
            <a:ext cx="2971800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2" name="Picture 41" descr="D:\khin cho win\Project Photos\BTS(Elite)\Elite BTS\DSC07031.JPG"/>
          <p:cNvPicPr/>
          <p:nvPr/>
        </p:nvPicPr>
        <p:blipFill>
          <a:blip r:embed="rId6" cstate="print">
            <a:lum bright="10000"/>
          </a:blip>
          <a:srcRect b="4341"/>
          <a:stretch>
            <a:fillRect/>
          </a:stretch>
        </p:blipFill>
        <p:spPr bwMode="auto">
          <a:xfrm>
            <a:off x="6553200" y="2057400"/>
            <a:ext cx="2362200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991600" y="-3464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381000" y="381000"/>
            <a:ext cx="6324600" cy="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www.solarisesys.com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F5CA-626C-45D3-A040-91F2977E1F73}" type="slidenum">
              <a:rPr lang="en-US" smtClean="0"/>
              <a:pPr/>
              <a:t>4</a:t>
            </a:fld>
            <a:endParaRPr lang="en-US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152400" y="6553200"/>
            <a:ext cx="36576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800600" y="4800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267200" y="5181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5334000" y="6553200"/>
            <a:ext cx="306705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6781800" y="0"/>
            <a:ext cx="25146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3000" b="1" dirty="0" smtClean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What we do</a:t>
            </a:r>
            <a:endParaRPr lang="en-US" sz="3000" b="1" i="1" dirty="0" smtClean="0">
              <a:solidFill>
                <a:srgbClr val="0070C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Adobe Garamond Pro Bold" pitchFamily="18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04800" y="685800"/>
            <a:ext cx="8534400" cy="547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 smtClean="0">
                <a:solidFill>
                  <a:srgbClr val="002060"/>
                </a:solidFill>
                <a:latin typeface="Century Gothic" pitchFamily="34" charset="0"/>
              </a:rPr>
              <a:t>SRS Market in Myanmar</a:t>
            </a:r>
          </a:p>
        </p:txBody>
      </p:sp>
      <p:sp>
        <p:nvSpPr>
          <p:cNvPr id="30" name="Oval 29"/>
          <p:cNvSpPr/>
          <p:nvPr/>
        </p:nvSpPr>
        <p:spPr>
          <a:xfrm>
            <a:off x="3733800" y="914400"/>
            <a:ext cx="3657600" cy="1143000"/>
          </a:xfrm>
          <a:prstGeom prst="ellipse">
            <a:avLst/>
          </a:prstGeom>
          <a:ln w="508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Century Gothic" pitchFamily="34" charset="0"/>
              </a:rPr>
              <a:t>Government Sector</a:t>
            </a:r>
            <a:endParaRPr lang="en-US" sz="2000" b="1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228600" y="4267200"/>
            <a:ext cx="3657600" cy="1295400"/>
          </a:xfrm>
          <a:prstGeom prst="ellipse">
            <a:avLst/>
          </a:prstGeom>
          <a:ln w="508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Century Gothic" pitchFamily="34" charset="0"/>
              </a:rPr>
              <a:t>Non- Government Organizations</a:t>
            </a:r>
            <a:endParaRPr lang="en-US" sz="2000" b="1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5105400" y="5257800"/>
            <a:ext cx="3505200" cy="1143000"/>
          </a:xfrm>
          <a:prstGeom prst="ellipse">
            <a:avLst/>
          </a:prstGeom>
          <a:ln w="508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Century Gothic" pitchFamily="34" charset="0"/>
              </a:rPr>
              <a:t>Private Sectors</a:t>
            </a:r>
            <a:endParaRPr lang="en-US" sz="2000" b="1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25" name="Picture 24" descr="SRS Logo(KTN).jpg"/>
          <p:cNvPicPr>
            <a:picLocks noChangeAspect="1"/>
          </p:cNvPicPr>
          <p:nvPr/>
        </p:nvPicPr>
        <p:blipFill>
          <a:blip r:embed="rId7"/>
          <a:srcRect l="9524" t="20000" r="8333" b="23333"/>
          <a:stretch>
            <a:fillRect/>
          </a:stretch>
        </p:blipFill>
        <p:spPr>
          <a:xfrm>
            <a:off x="533401" y="121479"/>
            <a:ext cx="1981199" cy="48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43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991600" y="-3464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381000" y="381000"/>
            <a:ext cx="5334000" cy="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www.solarisesys.com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F5CA-626C-45D3-A040-91F2977E1F73}" type="slidenum">
              <a:rPr lang="en-US" smtClean="0"/>
              <a:pPr/>
              <a:t>5</a:t>
            </a:fld>
            <a:endParaRPr lang="en-US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152400" y="6553200"/>
            <a:ext cx="36576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029200" y="4876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267200" y="5181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791200" y="76200"/>
            <a:ext cx="27432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2700" b="1" dirty="0" smtClean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Our Project Area</a:t>
            </a:r>
            <a:endParaRPr lang="en-US" sz="2700" b="1" i="1" dirty="0" smtClean="0">
              <a:solidFill>
                <a:srgbClr val="0070C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Adobe Garamond Pro Bold" pitchFamily="18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5334000" y="6553200"/>
            <a:ext cx="306705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04800" y="805934"/>
            <a:ext cx="99822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entury Gothic" pitchFamily="34" charset="0"/>
                <a:ea typeface="Calibri" pitchFamily="34" charset="0"/>
                <a:cs typeface="Zawgyi-One" pitchFamily="34" charset="0"/>
              </a:rPr>
              <a:t>Rural area Electrification Project by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entury Gothic" pitchFamily="34" charset="0"/>
                <a:ea typeface="Calibri" pitchFamily="34" charset="0"/>
                <a:cs typeface="Zawgyi-One" pitchFamily="34" charset="0"/>
              </a:rPr>
              <a:t>SolaRiseSys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entury Gothic" pitchFamily="34" charset="0"/>
                <a:ea typeface="Calibri" pitchFamily="34" charset="0"/>
                <a:cs typeface="Zawgyi-One" pitchFamily="34" charset="0"/>
              </a:rPr>
              <a:t> (from 2011 to Present )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pic>
        <p:nvPicPr>
          <p:cNvPr id="18" name="Picture 17" descr="F:\Map.jpg"/>
          <p:cNvPicPr/>
          <p:nvPr/>
        </p:nvPicPr>
        <p:blipFill>
          <a:blip r:embed="rId3" cstate="print"/>
          <a:srcRect l="4105" r="21834"/>
          <a:stretch>
            <a:fillRect/>
          </a:stretch>
        </p:blipFill>
        <p:spPr bwMode="auto">
          <a:xfrm>
            <a:off x="457200" y="1219200"/>
            <a:ext cx="2819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5410200" y="1295407"/>
          <a:ext cx="3581400" cy="6050523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581400"/>
              </a:tblGrid>
              <a:tr h="35506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Kachin</a:t>
                      </a: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State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38350" marR="38350" marT="0" marB="0"/>
                </a:tc>
              </a:tr>
              <a:tr h="35506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657600" algn="l"/>
                          <a:tab pos="3714750" algn="l"/>
                          <a:tab pos="3771900" algn="l"/>
                          <a:tab pos="3829050" algn="l"/>
                          <a:tab pos="3943350" algn="l"/>
                        </a:tabLs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Kayin</a:t>
                      </a: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State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38350" marR="38350" marT="0" marB="0"/>
                </a:tc>
              </a:tr>
              <a:tr h="35506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Chin 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State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38350" marR="38350" marT="0" marB="0"/>
                </a:tc>
              </a:tr>
              <a:tr h="35506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Taninthayi</a:t>
                      </a: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Region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38350" marR="38350" marT="0" marB="0"/>
                </a:tc>
              </a:tr>
              <a:tr h="35506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Mandalay 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Region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38350" marR="38350" marT="0" marB="0"/>
                </a:tc>
              </a:tr>
              <a:tr h="35506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Mon 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State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38350" marR="38350" marT="0" marB="0"/>
                </a:tc>
              </a:tr>
              <a:tr h="35506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Rakhine</a:t>
                      </a: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State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38350" marR="38350" marT="0" marB="0"/>
                </a:tc>
              </a:tr>
              <a:tr h="35506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Shan 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State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38350" marR="38350" marT="0" marB="0"/>
                </a:tc>
              </a:tr>
              <a:tr h="35506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Ayeyarwady</a:t>
                      </a: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Region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38350" marR="38350" marT="0" marB="0"/>
                </a:tc>
              </a:tr>
              <a:tr h="35506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Sagaing</a:t>
                      </a: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Region 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38350" marR="38350" marT="0" marB="0"/>
                </a:tc>
              </a:tr>
              <a:tr h="239292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Nay </a:t>
                      </a:r>
                      <a:r>
                        <a:rPr lang="en-US" sz="1600" b="1" dirty="0" err="1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Pyi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Taw</a:t>
                      </a:r>
                    </a:p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r>
                        <a:rPr lang="en-US" sz="1600" b="1" baseline="0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Naga Self-Administered Zone</a:t>
                      </a:r>
                    </a:p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r>
                        <a:rPr lang="en-US" sz="1600" b="1" baseline="0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baseline="0" dirty="0" err="1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Kokang</a:t>
                      </a:r>
                      <a:r>
                        <a:rPr lang="en-US" sz="1600" b="1" baseline="0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Self-Administered Zone</a:t>
                      </a:r>
                      <a:endParaRPr lang="en-US" sz="1600" b="1" dirty="0" smtClean="0">
                        <a:solidFill>
                          <a:srgbClr val="002060"/>
                        </a:solidFill>
                        <a:latin typeface="Century Gothic" pitchFamily="34" charset="0"/>
                      </a:endParaRPr>
                    </a:p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endParaRPr lang="en-US" sz="1600" b="1" dirty="0" smtClean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endParaRPr lang="en-US" sz="1600" b="1" dirty="0" smtClean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endParaRPr lang="en-US" sz="1600" b="1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38350" marR="38350" marT="0" marB="0"/>
                </a:tc>
              </a:tr>
            </a:tbl>
          </a:graphicData>
        </a:graphic>
      </p:graphicFrame>
      <p:sp>
        <p:nvSpPr>
          <p:cNvPr id="26" name="Rectangle 25"/>
          <p:cNvSpPr/>
          <p:nvPr/>
        </p:nvSpPr>
        <p:spPr>
          <a:xfrm>
            <a:off x="304800" y="6107668"/>
            <a:ext cx="640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  <a:latin typeface="Century Gothic" pitchFamily="34" charset="0"/>
              </a:rPr>
              <a:t>*</a:t>
            </a:r>
            <a:r>
              <a:rPr lang="en-US" sz="1600" b="1" dirty="0" smtClean="0">
                <a:solidFill>
                  <a:srgbClr val="002060"/>
                </a:solidFill>
                <a:latin typeface="Century Gothic" pitchFamily="34" charset="0"/>
              </a:rPr>
              <a:t>10,209 Households in Myanmar were Powered by SRS</a:t>
            </a:r>
            <a:endParaRPr lang="en-US" sz="1600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25" name="Picture 24" descr="SRS Logo(KTN).jpg"/>
          <p:cNvPicPr>
            <a:picLocks noChangeAspect="1"/>
          </p:cNvPicPr>
          <p:nvPr/>
        </p:nvPicPr>
        <p:blipFill>
          <a:blip r:embed="rId4"/>
          <a:srcRect l="9524" t="20000" r="8333" b="23333"/>
          <a:stretch>
            <a:fillRect/>
          </a:stretch>
        </p:blipFill>
        <p:spPr>
          <a:xfrm>
            <a:off x="533401" y="121479"/>
            <a:ext cx="1981199" cy="48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43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991600" y="-3464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381000" y="381000"/>
            <a:ext cx="5334000" cy="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www.solarisesys.com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F5CA-626C-45D3-A040-91F2977E1F73}" type="slidenum">
              <a:rPr lang="en-US" smtClean="0"/>
              <a:pPr/>
              <a:t>6</a:t>
            </a:fld>
            <a:endParaRPr lang="en-US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152400" y="6553200"/>
            <a:ext cx="36576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029200" y="4876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267200" y="5181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791200" y="76200"/>
            <a:ext cx="27432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2700" b="1" dirty="0" smtClean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Our Project Area</a:t>
            </a:r>
            <a:endParaRPr lang="en-US" sz="2700" b="1" i="1" dirty="0" smtClean="0">
              <a:solidFill>
                <a:srgbClr val="0070C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Adobe Garamond Pro Bold" pitchFamily="18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5334000" y="6553200"/>
            <a:ext cx="306705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C:\Users\pyonepyone\Desktop\Project Map\BTS Map.jpg"/>
          <p:cNvPicPr/>
          <p:nvPr/>
        </p:nvPicPr>
        <p:blipFill>
          <a:blip r:embed="rId3" cstate="print"/>
          <a:srcRect l="14615" r="19257" b="2591"/>
          <a:stretch>
            <a:fillRect/>
          </a:stretch>
        </p:blipFill>
        <p:spPr bwMode="auto">
          <a:xfrm>
            <a:off x="1143000" y="1066800"/>
            <a:ext cx="2743200" cy="5114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2" name="Table 31"/>
          <p:cNvGraphicFramePr>
            <a:graphicFrameLocks noGrp="1"/>
          </p:cNvGraphicFramePr>
          <p:nvPr/>
        </p:nvGraphicFramePr>
        <p:xfrm>
          <a:off x="5638800" y="1359903"/>
          <a:ext cx="2590800" cy="480665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590800"/>
              </a:tblGrid>
              <a:tr h="427213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657600" algn="l"/>
                          <a:tab pos="3714750" algn="l"/>
                          <a:tab pos="3771900" algn="l"/>
                          <a:tab pos="3829050" algn="l"/>
                          <a:tab pos="3943350" algn="l"/>
                        </a:tabLs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Kayah</a:t>
                      </a: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State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1259" marR="41259" marT="0" marB="0"/>
                </a:tc>
              </a:tr>
              <a:tr h="427213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Chin 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State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1259" marR="41259" marT="0" marB="0"/>
                </a:tc>
              </a:tr>
              <a:tr h="384415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Sagaing</a:t>
                      </a: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Region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1259" marR="41259" marT="0" marB="0"/>
                </a:tc>
              </a:tr>
              <a:tr h="387137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Tanintharyi</a:t>
                      </a: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Region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1259" marR="41259" marT="0" marB="0"/>
                </a:tc>
              </a:tr>
              <a:tr h="374878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Bago</a:t>
                      </a: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Region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1259" marR="41259" marT="0" marB="0"/>
                </a:tc>
              </a:tr>
              <a:tr h="399397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Magway</a:t>
                      </a: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Region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1259" marR="41259" marT="0" marB="0"/>
                </a:tc>
              </a:tr>
              <a:tr h="387137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Mandalay 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Region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1259" marR="41259" marT="0" marB="0"/>
                </a:tc>
              </a:tr>
              <a:tr h="374878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Rakhine</a:t>
                      </a: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State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1259" marR="41259" marT="0" marB="0"/>
                </a:tc>
              </a:tr>
              <a:tr h="374878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Yangon 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Region 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1259" marR="41259" marT="0" marB="0"/>
                </a:tc>
              </a:tr>
              <a:tr h="374878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Shan 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State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1259" marR="41259" marT="0" marB="0"/>
                </a:tc>
              </a:tr>
              <a:tr h="423915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Ayeyarwaddy</a:t>
                      </a: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Region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1259" marR="41259" marT="0" marB="0"/>
                </a:tc>
              </a:tr>
              <a:tr h="470716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q"/>
                        <a:tabLst>
                          <a:tab pos="3943350" algn="l"/>
                        </a:tabLs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Nay </a:t>
                      </a:r>
                      <a:r>
                        <a:rPr lang="en-US" sz="1600" b="1" dirty="0" err="1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Pyi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Taw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1259" marR="41259" marT="0" marB="0"/>
                </a:tc>
              </a:tr>
            </a:tbl>
          </a:graphicData>
        </a:graphic>
      </p:graphicFrame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81000" y="6184612"/>
            <a:ext cx="533351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entury Gothic" pitchFamily="34" charset="0"/>
                <a:ea typeface="Times New Roman" pitchFamily="18" charset="0"/>
                <a:cs typeface="Zawgyi-One" pitchFamily="34" charset="0"/>
              </a:rPr>
              <a:t>*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entury Gothic" pitchFamily="34" charset="0"/>
                <a:ea typeface="Times New Roman" pitchFamily="18" charset="0"/>
                <a:cs typeface="Zawgyi-One" pitchFamily="34" charset="0"/>
              </a:rPr>
              <a:t>MPT’s 150  Telecom Base Transceiver Stations  were powered by SRS.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04800" y="698957"/>
            <a:ext cx="69493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entury Gothic" pitchFamily="34" charset="0"/>
                <a:ea typeface="Calibri" pitchFamily="34" charset="0"/>
                <a:cs typeface="Zawgyi-One" pitchFamily="34" charset="0"/>
              </a:rPr>
              <a:t>Solar Power BTS Project Area Map From 2012 to Present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pic>
        <p:nvPicPr>
          <p:cNvPr id="18" name="Picture 17" descr="SRS Logo(KTN).jpg"/>
          <p:cNvPicPr>
            <a:picLocks noChangeAspect="1"/>
          </p:cNvPicPr>
          <p:nvPr/>
        </p:nvPicPr>
        <p:blipFill>
          <a:blip r:embed="rId4"/>
          <a:srcRect l="9524" t="20000" r="8333" b="23333"/>
          <a:stretch>
            <a:fillRect/>
          </a:stretch>
        </p:blipFill>
        <p:spPr>
          <a:xfrm>
            <a:off x="533401" y="121479"/>
            <a:ext cx="1981199" cy="48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43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991600" y="-3464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381000" y="381000"/>
            <a:ext cx="6324600" cy="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www.solarisesys.com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F5CA-626C-45D3-A040-91F2977E1F73}" type="slidenum">
              <a:rPr lang="en-US" smtClean="0"/>
              <a:pPr/>
              <a:t>7</a:t>
            </a:fld>
            <a:endParaRPr lang="en-US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152400" y="6553200"/>
            <a:ext cx="36576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800600" y="4800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267200" y="5181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5334000" y="6553200"/>
            <a:ext cx="306705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6781800" y="0"/>
            <a:ext cx="25146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3000" b="1" dirty="0" smtClean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ADB Award</a:t>
            </a:r>
            <a:endParaRPr lang="en-US" sz="3000" b="1" i="1" dirty="0" smtClean="0">
              <a:solidFill>
                <a:srgbClr val="0070C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Adobe Garamond Pro Bold" pitchFamily="18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04800" y="990600"/>
            <a:ext cx="85344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000" b="1" smtClean="0">
                <a:solidFill>
                  <a:srgbClr val="002060"/>
                </a:solidFill>
                <a:latin typeface="Century Gothic" pitchFamily="34" charset="0"/>
              </a:rPr>
              <a:t>Award </a:t>
            </a:r>
            <a:r>
              <a:rPr lang="en-US" sz="4000" b="1" dirty="0" smtClean="0">
                <a:solidFill>
                  <a:srgbClr val="002060"/>
                </a:solidFill>
                <a:latin typeface="Century Gothic" pitchFamily="34" charset="0"/>
              </a:rPr>
              <a:t>Winner of </a:t>
            </a:r>
            <a:r>
              <a:rPr lang="en-US" sz="4000" b="1" dirty="0" smtClean="0">
                <a:solidFill>
                  <a:srgbClr val="FF0000"/>
                </a:solidFill>
                <a:latin typeface="Century Gothic" pitchFamily="34" charset="0"/>
              </a:rPr>
              <a:t>“</a:t>
            </a:r>
            <a:r>
              <a:rPr lang="en-US" sz="4000" b="1" dirty="0" smtClean="0">
                <a:solidFill>
                  <a:srgbClr val="FF0000"/>
                </a:solidFill>
                <a:latin typeface="Century Gothic" pitchFamily="34" charset="0"/>
                <a:ea typeface="Calibri"/>
              </a:rPr>
              <a:t>RETA 7512:Empowering the poor through Increasing Access to Energy </a:t>
            </a:r>
            <a:r>
              <a:rPr lang="en-US" sz="4000" b="1" dirty="0" smtClean="0">
                <a:solidFill>
                  <a:srgbClr val="FF0000"/>
                </a:solidFill>
                <a:latin typeface="Century Gothic" pitchFamily="34" charset="0"/>
              </a:rPr>
              <a:t>”</a:t>
            </a:r>
            <a:r>
              <a:rPr lang="en-US" sz="4000" b="1" dirty="0" smtClean="0">
                <a:solidFill>
                  <a:srgbClr val="002060"/>
                </a:solidFill>
                <a:latin typeface="Century Gothic" pitchFamily="34" charset="0"/>
              </a:rPr>
              <a:t> Project by Asia Development Bank (ADB) </a:t>
            </a:r>
          </a:p>
        </p:txBody>
      </p:sp>
      <p:pic>
        <p:nvPicPr>
          <p:cNvPr id="25" name="Picture 24" descr="SRS Logo(KTN).jpg"/>
          <p:cNvPicPr>
            <a:picLocks noChangeAspect="1"/>
          </p:cNvPicPr>
          <p:nvPr/>
        </p:nvPicPr>
        <p:blipFill>
          <a:blip r:embed="rId3"/>
          <a:srcRect l="9524" t="20000" r="8333" b="23333"/>
          <a:stretch>
            <a:fillRect/>
          </a:stretch>
        </p:blipFill>
        <p:spPr>
          <a:xfrm>
            <a:off x="533401" y="121479"/>
            <a:ext cx="1981199" cy="48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43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991600" y="-3464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8" name="Straight Connector 7"/>
          <p:cNvCxnSpPr>
            <a:endCxn id="38913" idx="1"/>
          </p:cNvCxnSpPr>
          <p:nvPr/>
        </p:nvCxnSpPr>
        <p:spPr>
          <a:xfrm flipV="1">
            <a:off x="381000" y="371073"/>
            <a:ext cx="4648200" cy="9929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www.solarisesys.com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F5CA-626C-45D3-A040-91F2977E1F7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152400" y="6553200"/>
            <a:ext cx="36576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029200" y="4876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67200" y="5181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5029200" y="132546"/>
            <a:ext cx="4070025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500" b="1" dirty="0" smtClean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Our Products &amp; Certificates</a:t>
            </a:r>
            <a:endParaRPr lang="en-US" sz="2500" b="1" i="1" dirty="0" smtClean="0">
              <a:solidFill>
                <a:srgbClr val="0070C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Adobe Garamond Pro Bold" pitchFamily="18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5334000" y="6553200"/>
            <a:ext cx="306705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09600"/>
            <a:ext cx="1981200" cy="1447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5" name="Picture 3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749387"/>
            <a:ext cx="1524000" cy="14228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6" name="TextBox 35"/>
          <p:cNvSpPr txBox="1"/>
          <p:nvPr/>
        </p:nvSpPr>
        <p:spPr>
          <a:xfrm>
            <a:off x="152400" y="6096000"/>
            <a:ext cx="2678430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Century Gothic" pitchFamily="34" charset="0"/>
                <a:cs typeface="Zawgyi-One" pitchFamily="34" charset="0"/>
              </a:rPr>
              <a:t>Solar Water Heating System</a:t>
            </a:r>
          </a:p>
        </p:txBody>
      </p:sp>
      <p:pic>
        <p:nvPicPr>
          <p:cNvPr id="44" name="Picture 4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1800" y="996597"/>
            <a:ext cx="1447800" cy="33468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6" name="Rectangle 45"/>
          <p:cNvSpPr/>
          <p:nvPr/>
        </p:nvSpPr>
        <p:spPr>
          <a:xfrm>
            <a:off x="2758797" y="4295001"/>
            <a:ext cx="196560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Century Gothic" pitchFamily="34" charset="0"/>
                <a:cs typeface="Zawgyi-One" pitchFamily="34" charset="0"/>
              </a:rPr>
              <a:t>Solar Power Street Lights</a:t>
            </a:r>
            <a:endParaRPr lang="en-US" sz="1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latin typeface="Century Gothic" pitchFamily="34" charset="0"/>
            </a:endParaRPr>
          </a:p>
        </p:txBody>
      </p:sp>
      <p:grpSp>
        <p:nvGrpSpPr>
          <p:cNvPr id="7" name="Group 18"/>
          <p:cNvGrpSpPr/>
          <p:nvPr/>
        </p:nvGrpSpPr>
        <p:grpSpPr>
          <a:xfrm>
            <a:off x="228600" y="2523264"/>
            <a:ext cx="1890143" cy="1820136"/>
            <a:chOff x="6773333" y="3962400"/>
            <a:chExt cx="1828800" cy="1981200"/>
          </a:xfrm>
        </p:grpSpPr>
        <p:pic>
          <p:nvPicPr>
            <p:cNvPr id="50" name="Picture 49"/>
            <p:cNvPicPr/>
            <p:nvPr/>
          </p:nvPicPr>
          <p:blipFill>
            <a:blip r:embed="rId6" cstate="print"/>
            <a:srcRect l="6081" t="6691"/>
            <a:stretch>
              <a:fillRect/>
            </a:stretch>
          </p:blipFill>
          <p:spPr bwMode="auto">
            <a:xfrm>
              <a:off x="6773333" y="3962400"/>
              <a:ext cx="1828800" cy="150009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51" name="Picture 50"/>
            <p:cNvPicPr/>
            <p:nvPr/>
          </p:nvPicPr>
          <p:blipFill>
            <a:blip r:embed="rId7" cstate="print"/>
            <a:srcRect l="41892" b="46391"/>
            <a:stretch>
              <a:fillRect/>
            </a:stretch>
          </p:blipFill>
          <p:spPr bwMode="auto">
            <a:xfrm>
              <a:off x="6994375" y="5105400"/>
              <a:ext cx="1133625" cy="83820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sp>
        <p:nvSpPr>
          <p:cNvPr id="49" name="Rectangle 48"/>
          <p:cNvSpPr/>
          <p:nvPr/>
        </p:nvSpPr>
        <p:spPr>
          <a:xfrm>
            <a:off x="109774" y="4238319"/>
            <a:ext cx="2404826" cy="3336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Century Gothic" pitchFamily="34" charset="0"/>
                <a:cs typeface="Zawgyi-One" pitchFamily="34" charset="0"/>
              </a:rPr>
              <a:t>Solar Water Pumping Systems </a:t>
            </a:r>
          </a:p>
        </p:txBody>
      </p:sp>
      <p:grpSp>
        <p:nvGrpSpPr>
          <p:cNvPr id="10" name="Group 24"/>
          <p:cNvGrpSpPr/>
          <p:nvPr/>
        </p:nvGrpSpPr>
        <p:grpSpPr>
          <a:xfrm>
            <a:off x="2514600" y="4703168"/>
            <a:ext cx="3104445" cy="1469032"/>
            <a:chOff x="381000" y="3962400"/>
            <a:chExt cx="2667000" cy="1219200"/>
          </a:xfrm>
        </p:grpSpPr>
        <p:pic>
          <p:nvPicPr>
            <p:cNvPr id="55" name="Picture 1"/>
            <p:cNvPicPr>
              <a:picLocks noChangeAspect="1" noChangeArrowheads="1"/>
            </p:cNvPicPr>
            <p:nvPr/>
          </p:nvPicPr>
          <p:blipFill>
            <a:blip r:embed="rId8" cstate="print"/>
            <a:srcRect l="2697" t="63636" r="79326" b="14229"/>
            <a:stretch>
              <a:fillRect/>
            </a:stretch>
          </p:blipFill>
          <p:spPr bwMode="auto">
            <a:xfrm>
              <a:off x="381000" y="3962400"/>
              <a:ext cx="1524000" cy="106680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56" name="Picture 55" descr="852.jpg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752600" y="3962400"/>
              <a:ext cx="1295400" cy="121920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sp>
        <p:nvSpPr>
          <p:cNvPr id="54" name="Rectangle 53"/>
          <p:cNvSpPr/>
          <p:nvPr/>
        </p:nvSpPr>
        <p:spPr>
          <a:xfrm>
            <a:off x="2133600" y="6130751"/>
            <a:ext cx="3810000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Zawgyi-One" pitchFamily="34" charset="0"/>
                <a:cs typeface="Zawgyi-One" pitchFamily="34" charset="0"/>
              </a:rPr>
              <a:t>Solar power Freezer, Refrigerator &amp; Blood Bank</a:t>
            </a:r>
            <a:endParaRPr lang="en-US" sz="1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latin typeface="Zawgyi-One" pitchFamily="34" charset="0"/>
              <a:cs typeface="Zawgyi-One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152400" y="1981200"/>
            <a:ext cx="2574744" cy="3336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Century Gothic" pitchFamily="34" charset="0"/>
                <a:cs typeface="Zawgyi-One" pitchFamily="34" charset="0"/>
              </a:rPr>
              <a:t>Solar Power Generating Systems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257800" y="914400"/>
            <a:ext cx="3657600" cy="25545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1600" b="1" dirty="0" smtClean="0">
                <a:solidFill>
                  <a:srgbClr val="002060"/>
                </a:solidFill>
                <a:latin typeface="Century Gothic" pitchFamily="34" charset="0"/>
              </a:rPr>
              <a:t>Manufacturers : ISO 9001:2008</a:t>
            </a:r>
          </a:p>
          <a:p>
            <a:pPr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1600" b="1" dirty="0" smtClean="0">
                <a:solidFill>
                  <a:srgbClr val="002060"/>
                </a:solidFill>
                <a:latin typeface="Century Gothic" pitchFamily="34" charset="0"/>
              </a:rPr>
              <a:t>PV : CE/TUV/UL</a:t>
            </a:r>
          </a:p>
          <a:p>
            <a:pPr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1600" b="1" dirty="0" smtClean="0">
                <a:solidFill>
                  <a:srgbClr val="002060"/>
                </a:solidFill>
                <a:latin typeface="Century Gothic" pitchFamily="34" charset="0"/>
              </a:rPr>
              <a:t>Battery: CE</a:t>
            </a:r>
          </a:p>
          <a:p>
            <a:pPr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1600" b="1" dirty="0" smtClean="0">
                <a:solidFill>
                  <a:srgbClr val="002060"/>
                </a:solidFill>
                <a:latin typeface="Century Gothic" pitchFamily="34" charset="0"/>
              </a:rPr>
              <a:t>CC and Inverter : CE</a:t>
            </a:r>
          </a:p>
          <a:p>
            <a:pPr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1600" b="1" dirty="0" smtClean="0">
                <a:solidFill>
                  <a:srgbClr val="002060"/>
                </a:solidFill>
                <a:latin typeface="Century Gothic" pitchFamily="34" charset="0"/>
              </a:rPr>
              <a:t>LED : CE</a:t>
            </a:r>
            <a:endParaRPr lang="en-US" sz="1600" b="1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28" name="Picture 27" descr="SRS Logo(KTN).jpg"/>
          <p:cNvPicPr>
            <a:picLocks noChangeAspect="1"/>
          </p:cNvPicPr>
          <p:nvPr/>
        </p:nvPicPr>
        <p:blipFill>
          <a:blip r:embed="rId10"/>
          <a:srcRect l="9524" t="20000" r="8333" b="23333"/>
          <a:stretch>
            <a:fillRect/>
          </a:stretch>
        </p:blipFill>
        <p:spPr>
          <a:xfrm>
            <a:off x="533401" y="121479"/>
            <a:ext cx="1981199" cy="48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5979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991600" y="-3464"/>
            <a:ext cx="1524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381000" y="381000"/>
            <a:ext cx="6705600" cy="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www.solarisesys.com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F5CA-626C-45D3-A040-91F2977E1F73}" type="slidenum">
              <a:rPr lang="en-US" smtClean="0"/>
              <a:pPr/>
              <a:t>9</a:t>
            </a:fld>
            <a:endParaRPr lang="en-US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152400" y="6553200"/>
            <a:ext cx="36576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029200" y="4876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267200" y="5181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010400" y="76200"/>
            <a:ext cx="27432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2700" b="1" dirty="0" smtClean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References </a:t>
            </a:r>
            <a:endParaRPr lang="en-US" sz="2700" b="1" i="1" dirty="0" smtClean="0">
              <a:solidFill>
                <a:srgbClr val="0070C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Adobe Garamond Pro Bold" pitchFamily="18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5334000" y="6553200"/>
            <a:ext cx="306705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 descr="DSCN05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3581400"/>
            <a:ext cx="3733800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24" descr="DSCN061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838200"/>
            <a:ext cx="3733800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Picture 25" descr="DSCN063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8200" y="838200"/>
            <a:ext cx="3962400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" name="Picture 31" descr="DSCN234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8200" y="3581400"/>
            <a:ext cx="3962400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8" descr="SRS Logo(KTN).jpg"/>
          <p:cNvPicPr>
            <a:picLocks noChangeAspect="1"/>
          </p:cNvPicPr>
          <p:nvPr/>
        </p:nvPicPr>
        <p:blipFill>
          <a:blip r:embed="rId7"/>
          <a:srcRect l="9524" t="20000" r="8333" b="23333"/>
          <a:stretch>
            <a:fillRect/>
          </a:stretch>
        </p:blipFill>
        <p:spPr>
          <a:xfrm>
            <a:off x="533401" y="121479"/>
            <a:ext cx="1981199" cy="48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43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3608</TotalTime>
  <Words>378</Words>
  <Application>Microsoft Office PowerPoint</Application>
  <PresentationFormat>On-screen Show (4:3)</PresentationFormat>
  <Paragraphs>165</Paragraphs>
  <Slides>20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Shin Thandar</cp:lastModifiedBy>
  <cp:revision>362</cp:revision>
  <dcterms:created xsi:type="dcterms:W3CDTF">2013-05-27T10:50:23Z</dcterms:created>
  <dcterms:modified xsi:type="dcterms:W3CDTF">2015-01-28T01:32:02Z</dcterms:modified>
</cp:coreProperties>
</file>